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6"/>
  </p:notesMasterIdLst>
  <p:handoutMasterIdLst>
    <p:handoutMasterId r:id="rId17"/>
  </p:handoutMasterIdLst>
  <p:sldIdLst>
    <p:sldId id="256" r:id="rId2"/>
    <p:sldId id="293" r:id="rId3"/>
    <p:sldId id="260" r:id="rId4"/>
    <p:sldId id="257" r:id="rId5"/>
    <p:sldId id="276" r:id="rId6"/>
    <p:sldId id="303" r:id="rId7"/>
    <p:sldId id="302" r:id="rId8"/>
    <p:sldId id="304" r:id="rId9"/>
    <p:sldId id="306" r:id="rId10"/>
    <p:sldId id="300" r:id="rId11"/>
    <p:sldId id="292" r:id="rId12"/>
    <p:sldId id="289" r:id="rId13"/>
    <p:sldId id="297" r:id="rId14"/>
    <p:sldId id="294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Romeo" initials="S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Stile con tema 1 - Color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Stile con tema 2 - Color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49" autoAdjust="0"/>
    <p:restoredTop sz="94434" autoAdjust="0"/>
  </p:normalViewPr>
  <p:slideViewPr>
    <p:cSldViewPr>
      <p:cViewPr>
        <p:scale>
          <a:sx n="75" d="100"/>
          <a:sy n="75" d="100"/>
        </p:scale>
        <p:origin x="1056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38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-1584"/>
    </p:cViewPr>
  </p:sorterViewPr>
  <p:notesViewPr>
    <p:cSldViewPr>
      <p:cViewPr varScale="1">
        <p:scale>
          <a:sx n="70" d="100"/>
          <a:sy n="70" d="100"/>
        </p:scale>
        <p:origin x="32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3.xml"/><Relationship Id="rId2" Type="http://schemas.openxmlformats.org/officeDocument/2006/relationships/slide" Target="slides/slide6.xml"/><Relationship Id="rId1" Type="http://schemas.openxmlformats.org/officeDocument/2006/relationships/slide" Target="slides/slide5.xml"/><Relationship Id="rId4" Type="http://schemas.openxmlformats.org/officeDocument/2006/relationships/slide" Target="slides/slide1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81D21-54AF-4E2E-AF0A-028FD5E9D293}" type="datetimeFigureOut">
              <a:rPr lang="it-IT" smtClean="0"/>
              <a:t>12/02/2015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56AD5-7095-472A-9C5D-E3B62F69EDC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13837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41CC9-4D17-4857-9A53-3EE25A65FA0B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993348-AE88-475B-80F4-657B59CFC49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77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051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855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1416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6470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3954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7735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9078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220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0579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2609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73014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8243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044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993348-AE88-475B-80F4-657B59CFC498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4915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ttangolo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ttangolo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ttangolo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ttangolo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ttangolo arrotondato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ttangolo arrotondato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ttangolo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data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tangolo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ttangolo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ttangolo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ttangolo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tangolo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ttangolo arrotondato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ttangolo arrotondato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ttangolo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ttangolo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ttangolo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ttangolo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ttangolo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ttangolo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12/02/2015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png"/><Relationship Id="rId7" Type="http://schemas.openxmlformats.org/officeDocument/2006/relationships/image" Target="../media/image3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62859" y="44624"/>
            <a:ext cx="6014543" cy="115212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UNIVERSITY OF PERUGIA</a:t>
            </a:r>
            <a:r>
              <a:rPr lang="it-IT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/>
            </a:r>
            <a:br>
              <a:rPr lang="it-IT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DEPARTMENT OF PHYSICS AND GEOLOGY</a:t>
            </a:r>
            <a:r>
              <a:rPr lang="it-IT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/>
            </a:r>
            <a:br>
              <a:rPr lang="it-IT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en-US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PhD course in Science </a:t>
            </a:r>
            <a:r>
              <a:rPr lang="en-US" sz="1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and Technology for Physics and Geology</a:t>
            </a:r>
            <a:endParaRPr lang="it-IT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1628800"/>
            <a:ext cx="9144000" cy="151216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PRELIMINARY 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PROJECT TITLE</a:t>
            </a:r>
          </a:p>
          <a:p>
            <a:pPr algn="ctr"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ACQUISITION AND USE OF REMOTE INTERFEROMETRIC DATA (</a:t>
            </a:r>
            <a:r>
              <a:rPr lang="en-US" sz="2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GBInSAR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TECHNIQUE): STUDY OF THE OPEN PROBLEMS ON LANDSLIDES IN MOUNTAIN AREAS</a:t>
            </a:r>
            <a:endParaRPr lang="it-IT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13666" name="Picture 2" descr="File:Unip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44744"/>
            <a:ext cx="1080000" cy="1080000"/>
          </a:xfrm>
          <a:prstGeom prst="rect">
            <a:avLst/>
          </a:prstGeom>
          <a:noFill/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6876256" y="4149080"/>
            <a:ext cx="2267744" cy="270892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PhD</a:t>
            </a: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STUDENT </a:t>
            </a:r>
          </a:p>
          <a:p>
            <a:pPr lvl="0" algn="r">
              <a:spcBef>
                <a:spcPct val="0"/>
              </a:spcBef>
              <a:defRPr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Saverio Romeo</a:t>
            </a:r>
          </a:p>
          <a:p>
            <a:pPr lvl="0" algn="r">
              <a:spcBef>
                <a:spcPct val="0"/>
              </a:spcBef>
              <a:defRPr/>
            </a:pPr>
            <a:endParaRPr lang="it-IT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lvl="0" algn="r">
              <a:spcBef>
                <a:spcPct val="0"/>
              </a:spcBef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TUTOR</a:t>
            </a:r>
          </a:p>
          <a:p>
            <a:pPr lvl="0" algn="r">
              <a:spcBef>
                <a:spcPct val="0"/>
              </a:spcBef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Dott. Lucio Di Matteo</a:t>
            </a:r>
          </a:p>
          <a:p>
            <a:pPr lvl="0" algn="r">
              <a:spcBef>
                <a:spcPct val="0"/>
              </a:spcBef>
            </a:pPr>
            <a:endParaRPr lang="it-IT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  <a:ea typeface="+mj-ea"/>
              <a:cs typeface="+mj-cs"/>
            </a:endParaRPr>
          </a:p>
          <a:p>
            <a:pPr lvl="0" algn="r">
              <a:spcBef>
                <a:spcPct val="0"/>
              </a:spcBef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CO-TUTOR</a:t>
            </a:r>
          </a:p>
          <a:p>
            <a:pPr lvl="0" algn="r">
              <a:spcBef>
                <a:spcPct val="0"/>
              </a:spcBef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Prof. D. Scott </a:t>
            </a: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rPr>
              <a:t>Kieffer</a:t>
            </a:r>
            <a:endParaRPr lang="it-IT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5364088" y="4149080"/>
            <a:ext cx="1656184" cy="2304256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72" y="4345985"/>
            <a:ext cx="4775984" cy="1747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ttangolo 8"/>
          <p:cNvSpPr/>
          <p:nvPr/>
        </p:nvSpPr>
        <p:spPr>
          <a:xfrm>
            <a:off x="0" y="652534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XXX cycle - 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cademic Year 2014/2015</a:t>
            </a:r>
            <a:endParaRPr lang="it-IT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766618" y="0"/>
            <a:ext cx="2377382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5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</a:t>
            </a:r>
            <a:r>
              <a:rPr lang="en-US" sz="15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2015</a:t>
            </a:r>
            <a:endParaRPr lang="it-IT" sz="15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508104" cy="432048"/>
          </a:xfrm>
        </p:spPr>
        <p:txBody>
          <a:bodyPr>
            <a:noAutofit/>
          </a:bodyPr>
          <a:lstStyle/>
          <a:p>
            <a:pPr algn="just"/>
            <a:r>
              <a:rPr lang="it-IT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OPEN PROBLEMS </a:t>
            </a:r>
            <a:r>
              <a:rPr lang="it-IT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– THE INFLUENCE OF SNOW COVER</a:t>
            </a:r>
            <a:endParaRPr lang="it-IT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4028871"/>
            <a:ext cx="5724128" cy="1200329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just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During 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the snowfalls, areas tend to assume 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positive values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representing an increase of distance by the radar. These anomalies may be given by the interference phenomenon of snow cover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.</a:t>
            </a:r>
            <a:endParaRPr lang="it-IT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472" y="2348880"/>
            <a:ext cx="2880000" cy="28800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5868144" y="5157192"/>
            <a:ext cx="29824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Path </a:t>
            </a:r>
            <a:r>
              <a:rPr lang="en-US" sz="10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of electromagnetic </a:t>
            </a:r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waves within </a:t>
            </a:r>
            <a:r>
              <a:rPr lang="en-US" sz="10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the </a:t>
            </a:r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snowpack</a:t>
            </a:r>
          </a:p>
          <a:p>
            <a:pPr algn="ctr"/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</a:t>
            </a:r>
            <a:r>
              <a:rPr lang="en-US" sz="1000" b="1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Pieraccini</a:t>
            </a:r>
            <a:r>
              <a:rPr lang="en-US" sz="10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et al., 2007)</a:t>
            </a:r>
          </a:p>
          <a:p>
            <a:pPr algn="ctr"/>
            <a:endParaRPr lang="en-US" sz="10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888310"/>
            <a:ext cx="2381250" cy="78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ttangolo 10"/>
          <p:cNvSpPr/>
          <p:nvPr/>
        </p:nvSpPr>
        <p:spPr>
          <a:xfrm>
            <a:off x="2741290" y="5818038"/>
            <a:ext cx="6583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European Project: </a:t>
            </a:r>
          </a:p>
          <a:p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Advanced </a:t>
            </a:r>
            <a:r>
              <a:rPr lang="en-US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Remote Monitoring Techniques for Glaciers, Avalanches and Landslides Hazard </a:t>
            </a: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Mitigation</a:t>
            </a:r>
            <a:endParaRPr lang="en-US" i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851920" y="980728"/>
            <a:ext cx="5292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 general, the dry snow is transparent to electromagnetic waves, then the waves emitted by the radar are able to penetrate through the snowpack until the underlying soil (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Pieraccini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et al., 2007). </a:t>
            </a: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43" y="980728"/>
            <a:ext cx="3600000" cy="2523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Rettangolo 14"/>
          <p:cNvSpPr/>
          <p:nvPr/>
        </p:nvSpPr>
        <p:spPr>
          <a:xfrm>
            <a:off x="86540" y="3542819"/>
            <a:ext cx="35814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GB-SAR observing the snow-covered </a:t>
            </a:r>
            <a:r>
              <a:rPr lang="en-US" sz="1000" b="1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Wattener</a:t>
            </a:r>
            <a:r>
              <a:rPr lang="en-US" sz="10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US" sz="1000" b="1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Lizum</a:t>
            </a:r>
            <a:endParaRPr lang="en-US" sz="10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4510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436096" cy="432048"/>
          </a:xfrm>
        </p:spPr>
        <p:txBody>
          <a:bodyPr>
            <a:normAutofit/>
          </a:bodyPr>
          <a:lstStyle/>
          <a:p>
            <a:pPr algn="just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POTENTIAL EXTERNAL PARTNERS OF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THE PROJECT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12651" name="Picture 11" descr="https://aerial.icg.tugraz.at/images/logo_tu_graz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095487"/>
            <a:ext cx="1440000" cy="720000"/>
          </a:xfrm>
          <a:prstGeom prst="rect">
            <a:avLst/>
          </a:prstGeom>
          <a:noFill/>
        </p:spPr>
      </p:pic>
      <p:pic>
        <p:nvPicPr>
          <p:cNvPr id="112652" name="Picture 12" descr="H:\Save\Progetti\Scienze e Tecnologie Geologiche\Master Thesis\pictures\IAG-Quader-RGB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192504"/>
            <a:ext cx="540000" cy="540000"/>
          </a:xfrm>
          <a:prstGeom prst="rect">
            <a:avLst/>
          </a:prstGeom>
          <a:noFill/>
        </p:spPr>
      </p:pic>
      <p:pic>
        <p:nvPicPr>
          <p:cNvPr id="112649" name="Picture 9" descr="http://farm5.staticflickr.com/4096/4785403709_53448205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775" y="1556792"/>
            <a:ext cx="2400001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CasellaDiTesto 17"/>
          <p:cNvSpPr txBox="1"/>
          <p:nvPr/>
        </p:nvSpPr>
        <p:spPr>
          <a:xfrm>
            <a:off x="6516176" y="2021114"/>
            <a:ext cx="2627824" cy="1021556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Instruments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DataBase</a:t>
            </a:r>
            <a:endParaRPr lang="it-IT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11960" y="4599320"/>
            <a:ext cx="1803273" cy="540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88" r="15668"/>
          <a:stretch/>
        </p:blipFill>
        <p:spPr>
          <a:xfrm>
            <a:off x="2699792" y="4509320"/>
            <a:ext cx="1368152" cy="7200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243" y="4074663"/>
            <a:ext cx="2396533" cy="1802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Freccia a destra 23"/>
          <p:cNvSpPr/>
          <p:nvPr/>
        </p:nvSpPr>
        <p:spPr>
          <a:xfrm>
            <a:off x="6012160" y="2336504"/>
            <a:ext cx="360000" cy="2520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Freccia a destra 24"/>
          <p:cNvSpPr/>
          <p:nvPr/>
        </p:nvSpPr>
        <p:spPr>
          <a:xfrm>
            <a:off x="6012160" y="4743320"/>
            <a:ext cx="360000" cy="252000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CasellaDiTesto 26"/>
          <p:cNvSpPr txBox="1"/>
          <p:nvPr/>
        </p:nvSpPr>
        <p:spPr>
          <a:xfrm>
            <a:off x="6300192" y="4005064"/>
            <a:ext cx="2957689" cy="2400657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DataBase</a:t>
            </a:r>
            <a:endParaRPr lang="it-IT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Experiences</a:t>
            </a:r>
            <a:endParaRPr lang="it-IT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Hardware </a:t>
            </a:r>
            <a:r>
              <a:rPr lang="it-IT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and software </a:t>
            </a: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tools</a:t>
            </a: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useful</a:t>
            </a:r>
            <a:r>
              <a:rPr lang="it-IT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for </a:t>
            </a:r>
            <a:r>
              <a:rPr lang="it-IT" b="1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Time of </a:t>
            </a:r>
            <a:r>
              <a:rPr lang="it-IT" b="1" i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Failure</a:t>
            </a:r>
            <a:endParaRPr lang="it-IT" b="1" i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5646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0" y="404664"/>
            <a:ext cx="5436096" cy="432048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TRAINING IN PROGRESS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0" y="908720"/>
            <a:ext cx="91215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During the first year of PhD, many training activities are planned:</a:t>
            </a:r>
          </a:p>
          <a:p>
            <a:pPr algn="just"/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Lectures at the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Doctoral School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(Department of Physics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and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Geology)</a:t>
            </a:r>
          </a:p>
          <a:p>
            <a:pPr algn="just"/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Short courses:</a:t>
            </a:r>
          </a:p>
          <a:p>
            <a:pPr marL="857250" lvl="1" indent="-400050" algn="just">
              <a:buFont typeface="+mj-lt"/>
              <a:buAutoNum type="romanLcPeriod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Introduction to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 software (Department of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Economics)</a:t>
            </a:r>
          </a:p>
          <a:p>
            <a:pPr marL="857250" lvl="1" indent="-400050" algn="just">
              <a:buFont typeface="+mj-lt"/>
              <a:buAutoNum type="romanLcPeriod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Atmospheric Physics and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Climate (Department of Physics and Geology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)</a:t>
            </a:r>
          </a:p>
          <a:p>
            <a:pPr marL="857250" lvl="1" indent="-400050" algn="just">
              <a:buFont typeface="+mj-lt"/>
              <a:buAutoNum type="romanLcPeriod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Magmas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Eruptions and Hazard (Department of Physics and Geology)</a:t>
            </a:r>
          </a:p>
          <a:p>
            <a:pPr marL="857250" lvl="1" indent="-400050" algn="just">
              <a:buFont typeface="+mj-lt"/>
              <a:buAutoNum type="romanLcPeriod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Course in English language (Centro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Linguistico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d’Ateneo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)</a:t>
            </a:r>
          </a:p>
          <a:p>
            <a:pPr algn="just"/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International School:</a:t>
            </a:r>
          </a:p>
          <a:p>
            <a:pPr marL="857250" lvl="1" indent="-400050" algn="just">
              <a:buFont typeface="+mj-lt"/>
              <a:buAutoNum type="romanLcPeriod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LARAM – Landslide Risk Assessment and Mitigation (University of Salerno)</a:t>
            </a:r>
          </a:p>
        </p:txBody>
      </p:sp>
      <p:sp>
        <p:nvSpPr>
          <p:cNvPr id="8" name="Rettangolo 7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539720" y="4638995"/>
            <a:ext cx="8064560" cy="2160000"/>
            <a:chOff x="1691680" y="4638995"/>
            <a:chExt cx="8064560" cy="216000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91680" y="4638995"/>
              <a:ext cx="1509677" cy="2160000"/>
            </a:xfrm>
            <a:prstGeom prst="rect">
              <a:avLst/>
            </a:prstGeom>
          </p:spPr>
        </p:pic>
        <p:pic>
          <p:nvPicPr>
            <p:cNvPr id="11" name="Immagine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32240" y="5337232"/>
              <a:ext cx="3024000" cy="1080000"/>
            </a:xfrm>
            <a:prstGeom prst="rect">
              <a:avLst/>
            </a:prstGeom>
          </p:spPr>
        </p:pic>
        <p:pic>
          <p:nvPicPr>
            <p:cNvPr id="14" name="Immagin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1949" y="5517232"/>
              <a:ext cx="949091" cy="720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0" y="404664"/>
            <a:ext cx="5436096" cy="432048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+mj-cs"/>
              </a:rPr>
              <a:t>MANUSCRIPTS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0" y="5103674"/>
            <a:ext cx="7380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it-IT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Studio </a:t>
            </a:r>
            <a:r>
              <a:rPr lang="it-IT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e monitoraggio dei fenomeni </a:t>
            </a:r>
            <a:r>
              <a:rPr lang="it-IT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franosi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</a:t>
            </a: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lectures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at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the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course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in Rilevamento 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geologico-tecnico 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e 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monitoraggio (9</a:t>
            </a:r>
            <a:r>
              <a:rPr lang="it-IT" baseline="300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December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2014).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it-IT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Several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field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trips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in the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context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of the </a:t>
            </a: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courses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in 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Rilevamento geologico-tecnico e 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monitoraggio and Geologia ambientale (</a:t>
            </a: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Nov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- </a:t>
            </a:r>
            <a:r>
              <a:rPr lang="it-IT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Dec</a:t>
            </a:r>
            <a:r>
              <a:rPr lang="it-IT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2014)</a:t>
            </a:r>
            <a:endParaRPr lang="it-IT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026" name="Picture 2" descr="http://rendiconti.socgeol.it/files/immagini/copertine/thumbs/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487" y="908720"/>
            <a:ext cx="1440000" cy="2040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0" y="2132856"/>
            <a:ext cx="3252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INTERNATIONAL CONGRESS</a:t>
            </a:r>
            <a:endParaRPr lang="it-IT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836712"/>
            <a:ext cx="7380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Romeo S.,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Kieffer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D.S., Di Matteo L. (2014) - The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Ingelsberg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landslide (Bad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Hofgastein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Austria): description and first results of monitoring system (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GBInSAR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technique), </a:t>
            </a:r>
            <a:r>
              <a:rPr lang="it-IT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Rendiconti Online della Società Geologica Italiana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. 10/2014, 32:24-27.</a:t>
            </a:r>
          </a:p>
        </p:txBody>
      </p:sp>
      <p:sp>
        <p:nvSpPr>
          <p:cNvPr id="10" name="Rettangolo 9"/>
          <p:cNvSpPr/>
          <p:nvPr/>
        </p:nvSpPr>
        <p:spPr>
          <a:xfrm>
            <a:off x="0" y="4941168"/>
            <a:ext cx="21144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OTHER ACTIVITIES</a:t>
            </a:r>
            <a:endParaRPr lang="it-IT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2564904"/>
            <a:ext cx="7380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Attendance at </a:t>
            </a:r>
            <a:r>
              <a:rPr lang="en-US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5th International Symposium for Geotechnical Safety and Risk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(Rotterdam 13</a:t>
            </a:r>
            <a:r>
              <a:rPr lang="it-IT" baseline="300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– 15</a:t>
            </a:r>
            <a:r>
              <a:rPr lang="it-IT" baseline="300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October, 2015). 2 Papers submitted: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742950" lvl="1" indent="-285750" algn="just">
              <a:buFont typeface="Calibri" panose="020F0502020204030204" pitchFamily="34" charset="0"/>
              <a:buChar char="−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Romeo S.,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Kieffer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D.S., Di Matteo L. - 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Reliability of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GBInSAR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monitoring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in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Ingelsberg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landslide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area (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Bad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Hofgastein</a:t>
            </a:r>
            <a:r>
              <a:rPr lang="it-IT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Austria).</a:t>
            </a:r>
          </a:p>
          <a:p>
            <a:pPr lvl="1" algn="just"/>
            <a:endParaRPr lang="it-IT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742950" lvl="1" indent="-285750" algn="just">
              <a:buFont typeface="Calibri" panose="020F0502020204030204" pitchFamily="34" charset="0"/>
              <a:buChar char="−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Di Matteo L.,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Valigi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D.,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Ricco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R., Romeo S. - Effect of laboratory repeatability of direct shear test on slope stability.</a:t>
            </a:r>
            <a:endParaRPr lang="it-IT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599101" y="5088108"/>
            <a:ext cx="1290455" cy="14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4329" y="3493508"/>
            <a:ext cx="1440000" cy="10876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38437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436096" cy="432048"/>
          </a:xfrm>
        </p:spPr>
        <p:txBody>
          <a:bodyPr>
            <a:normAutofit/>
          </a:bodyPr>
          <a:lstStyle/>
          <a:p>
            <a:pPr lvl="0" algn="just"/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THANKS FOR YOUR ATTENTION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!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467544" y="1232896"/>
            <a:ext cx="909473" cy="1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ttangolo 5"/>
          <p:cNvSpPr/>
          <p:nvPr/>
        </p:nvSpPr>
        <p:spPr>
          <a:xfrm>
            <a:off x="1438608" y="1232896"/>
            <a:ext cx="7200000" cy="10800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/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“</a:t>
            </a:r>
            <a:r>
              <a:rPr lang="en-US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An instrument too often overlooked in our technical world is a human eye connected to the brain of an intelligent human being</a:t>
            </a: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”.</a:t>
            </a:r>
          </a:p>
          <a:p>
            <a:pPr algn="just"/>
            <a:endParaRPr lang="en-US" i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algn="just"/>
            <a:r>
              <a:rPr lang="en-US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Ralph Peck </a:t>
            </a:r>
          </a:p>
        </p:txBody>
      </p:sp>
      <p:pic>
        <p:nvPicPr>
          <p:cNvPr id="7" name="Picture 2" descr="H:\Save\Progetti\Scienze e Tecnologie Geologiche\Master Thesis\New folder 01.2014\Pictures\Bad Hofgastein\IMGP29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2000" y="2564904"/>
            <a:ext cx="5400000" cy="41285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9741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436096" cy="432048"/>
          </a:xfrm>
        </p:spPr>
        <p:txBody>
          <a:bodyPr>
            <a:normAutofit/>
          </a:bodyPr>
          <a:lstStyle/>
          <a:p>
            <a:pPr algn="just"/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INTRODUCTION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0" y="1556792"/>
            <a:ext cx="3635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Traditional monitoring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instruments:</a:t>
            </a:r>
          </a:p>
          <a:p>
            <a:pPr algn="just"/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Inclinometers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Piezometers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Tiltmeters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Extensometers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Fissurometers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Topographic survey</a:t>
            </a:r>
          </a:p>
          <a:p>
            <a:pPr marL="285750" indent="-285750" algn="just">
              <a:buFontTx/>
              <a:buChar char="-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GPS</a:t>
            </a:r>
          </a:p>
          <a:p>
            <a:pPr marL="285750" indent="-285750" algn="just">
              <a:buFontTx/>
              <a:buChar char="-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SAR (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Syntetic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Aperture Radar)</a:t>
            </a:r>
          </a:p>
          <a:p>
            <a:pPr marL="285750" indent="-285750" algn="just">
              <a:buFontTx/>
              <a:buChar char="-"/>
            </a:pPr>
            <a:r>
              <a:rPr lang="en-US" b="1" dirty="0" err="1" smtClean="0">
                <a:solidFill>
                  <a:srgbClr val="FF0000"/>
                </a:solidFill>
                <a:latin typeface="Calibri" pitchFamily="34" charset="0"/>
              </a:rPr>
              <a:t>GBInSAR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</a:rPr>
              <a:t> (Ground </a:t>
            </a:r>
            <a:r>
              <a:rPr lang="en-US" b="1" dirty="0">
                <a:solidFill>
                  <a:srgbClr val="FF0000"/>
                </a:solidFill>
                <a:latin typeface="Calibri" pitchFamily="34" charset="0"/>
              </a:rPr>
              <a:t>B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</a:rPr>
              <a:t>ased </a:t>
            </a:r>
            <a:r>
              <a:rPr lang="en-US" b="1" dirty="0" err="1" smtClean="0">
                <a:solidFill>
                  <a:srgbClr val="FF0000"/>
                </a:solidFill>
                <a:latin typeface="Calibri" pitchFamily="34" charset="0"/>
              </a:rPr>
              <a:t>InSAR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</a:rPr>
              <a:t>)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3635896" y="4694947"/>
            <a:ext cx="54000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Landslide of </a:t>
            </a:r>
            <a:r>
              <a:rPr lang="en-US" sz="16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Termeno</a:t>
            </a:r>
            <a:r>
              <a:rPr lang="en-US" sz="16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(Bolzano, January 2014) </a:t>
            </a:r>
            <a:endParaRPr lang="en-US" sz="16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5896" y="1585439"/>
            <a:ext cx="5400000" cy="303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ttangolo 7"/>
          <p:cNvSpPr/>
          <p:nvPr/>
        </p:nvSpPr>
        <p:spPr>
          <a:xfrm>
            <a:off x="-36512" y="836712"/>
            <a:ext cx="9180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Landslides represent a serious threat to human life and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activities.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Depending to the landslide, different monitoring instruments are available.</a:t>
            </a:r>
          </a:p>
        </p:txBody>
      </p:sp>
      <p:sp>
        <p:nvSpPr>
          <p:cNvPr id="21" name="Rettangolo 20"/>
          <p:cNvSpPr/>
          <p:nvPr/>
        </p:nvSpPr>
        <p:spPr>
          <a:xfrm>
            <a:off x="72008" y="5530006"/>
            <a:ext cx="4211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orecasting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the occurrence of landslide phenomena in space and time is a major scientific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challenge (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Manconi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et al., 2014).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5235701"/>
            <a:ext cx="3889585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492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6750" y="4293336"/>
            <a:ext cx="3585770" cy="2160000"/>
          </a:xfrm>
          <a:prstGeom prst="rect">
            <a:avLst/>
          </a:prstGeom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436096" cy="432048"/>
          </a:xfrm>
        </p:spPr>
        <p:txBody>
          <a:bodyPr>
            <a:normAutofit/>
          </a:bodyPr>
          <a:lstStyle/>
          <a:p>
            <a:pPr algn="just"/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GBInSAR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EQUIPMENT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Immagine 6" descr="Immagine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64704"/>
            <a:ext cx="6337751" cy="4320000"/>
          </a:xfrm>
          <a:prstGeom prst="rect">
            <a:avLst/>
          </a:prstGeom>
        </p:spPr>
      </p:pic>
      <p:graphicFrame>
        <p:nvGraphicFramePr>
          <p:cNvPr id="12" name="Tabel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591412"/>
              </p:ext>
            </p:extLst>
          </p:nvPr>
        </p:nvGraphicFramePr>
        <p:xfrm>
          <a:off x="0" y="6332220"/>
          <a:ext cx="9144001" cy="525780"/>
        </p:xfrm>
        <a:graphic>
          <a:graphicData uri="http://schemas.openxmlformats.org/drawingml/2006/table">
            <a:tbl>
              <a:tblPr>
                <a:effectLst/>
                <a:tableStyleId>{638B1855-1B75-4FBE-930C-398BA8C253C6}</a:tableStyleId>
              </a:tblPr>
              <a:tblGrid>
                <a:gridCol w="2812634"/>
                <a:gridCol w="2791581"/>
                <a:gridCol w="3539786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Scan length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L = 2m</a:t>
                      </a:r>
                      <a:endParaRPr lang="it-IT" sz="15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Maximum distance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R</a:t>
                      </a:r>
                      <a:r>
                        <a:rPr lang="it-IT" sz="15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Times New Roman"/>
                        </a:rPr>
                        <a:t> =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4000m</a:t>
                      </a:r>
                      <a:endParaRPr lang="it-IT" sz="15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Total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weight</a:t>
                      </a:r>
                      <a:r>
                        <a:rPr lang="it-IT" sz="15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Times New Roman"/>
                        </a:rPr>
                        <a:t>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≈ </a:t>
                      </a:r>
                      <a:r>
                        <a:rPr lang="en-US" sz="15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160Kg</a:t>
                      </a:r>
                      <a:endParaRPr lang="it-IT" sz="15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Scan time (IBIS-FL) </a:t>
                      </a:r>
                      <a:r>
                        <a:rPr lang="en-US" sz="1500" dirty="0" err="1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Δt</a:t>
                      </a:r>
                      <a:r>
                        <a:rPr lang="it-IT" sz="15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Times New Roman"/>
                        </a:rPr>
                        <a:t> = </a:t>
                      </a:r>
                      <a:r>
                        <a:rPr lang="en-US" sz="15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+mn-cs"/>
                        </a:rPr>
                        <a:t>5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min</a:t>
                      </a:r>
                      <a:endParaRPr lang="it-IT" sz="15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300" dirty="0">
                        <a:solidFill>
                          <a:srgbClr val="000000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Average power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consumption</a:t>
                      </a:r>
                      <a:r>
                        <a:rPr lang="it-IT" sz="15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Times New Roman"/>
                        </a:rPr>
                        <a:t> </a:t>
                      </a:r>
                      <a:r>
                        <a:rPr lang="en-US" sz="15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≈ </a:t>
                      </a:r>
                      <a:r>
                        <a:rPr lang="en-US" sz="1500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60W</a:t>
                      </a:r>
                      <a:endParaRPr lang="it-IT" sz="15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650" name="Picture 2" descr="http://www.security-research-map.eu/files/30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0455" y="836712"/>
            <a:ext cx="1374046" cy="900000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-1" y="5108991"/>
            <a:ext cx="543609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Conventionally, in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GBInSAR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technique, displacement is positive if the pixel moves away from the sensor and it is negative if the pixel moves towards the sensor (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Hanssen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2001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).</a:t>
            </a:r>
            <a:endParaRPr lang="it-IT" dirty="0"/>
          </a:p>
        </p:txBody>
      </p:sp>
      <p:sp>
        <p:nvSpPr>
          <p:cNvPr id="10" name="Rettangolo arrotondato 9"/>
          <p:cNvSpPr/>
          <p:nvPr/>
        </p:nvSpPr>
        <p:spPr>
          <a:xfrm>
            <a:off x="6372200" y="836712"/>
            <a:ext cx="2700000" cy="720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RADAR: </a:t>
            </a:r>
          </a:p>
          <a:p>
            <a:pPr algn="ctr"/>
            <a:r>
              <a:rPr lang="it-IT" sz="15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RAdio</a:t>
            </a: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Detection And </a:t>
            </a:r>
            <a:r>
              <a:rPr lang="it-IT" sz="15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Ranging</a:t>
            </a:r>
            <a:endParaRPr lang="it-IT" sz="1500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6372200" y="2560677"/>
            <a:ext cx="2700000" cy="900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it-IT" sz="15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Typical</a:t>
            </a: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sz="15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spatial</a:t>
            </a: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it-IT" sz="1500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resolutions</a:t>
            </a: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 </a:t>
            </a:r>
            <a:r>
              <a:rPr lang="el-GR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Δ</a:t>
            </a: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 = 0,5m</a:t>
            </a:r>
          </a:p>
          <a:p>
            <a:pPr>
              <a:buFont typeface="Arial" pitchFamily="34" charset="0"/>
              <a:buChar char="•"/>
            </a:pP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  </a:t>
            </a:r>
            <a:r>
              <a:rPr lang="el-GR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Δ</a:t>
            </a:r>
            <a:r>
              <a:rPr lang="it-IT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CR = 4,3m at 1000m</a:t>
            </a:r>
          </a:p>
        </p:txBody>
      </p:sp>
      <p:sp>
        <p:nvSpPr>
          <p:cNvPr id="13" name="Rettangolo arrotondato 12"/>
          <p:cNvSpPr/>
          <p:nvPr/>
        </p:nvSpPr>
        <p:spPr>
          <a:xfrm>
            <a:off x="6372200" y="1700888"/>
            <a:ext cx="2700000" cy="7200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IBIS-FL Frequency: </a:t>
            </a:r>
          </a:p>
          <a:p>
            <a:pPr algn="ctr"/>
            <a:r>
              <a:rPr lang="en-US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17,1 – 17,3GHz (Ku band)</a:t>
            </a:r>
            <a:endParaRPr lang="it-IT" sz="1500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4965174"/>
            <a:ext cx="4788024" cy="1754326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Ground-Based </a:t>
            </a:r>
            <a:r>
              <a:rPr lang="en-US" i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Interferometric</a:t>
            </a: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Synthetic Aperture Radar is a displacement monitoring technique developed in the late ’90 and now considered one of the most effective solutions for displacement monitoring in geology and structural fields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. </a:t>
            </a:r>
          </a:p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Mazzanti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2011) </a:t>
            </a:r>
            <a:endParaRPr lang="it-IT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052736"/>
            <a:ext cx="7200000" cy="3596951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6" t="5855" r="3835" b="4979"/>
          <a:stretch/>
        </p:blipFill>
        <p:spPr>
          <a:xfrm>
            <a:off x="4716016" y="4653136"/>
            <a:ext cx="4320480" cy="2088232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7668343" y="4284042"/>
            <a:ext cx="1397191" cy="323165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sz="1500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Source: Scopus</a:t>
            </a:r>
            <a:endParaRPr lang="it-IT" sz="15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282376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1907704" y="1556792"/>
            <a:ext cx="5208263" cy="36933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Query: Ground Based Interferometry SAR</a:t>
            </a:r>
            <a:endParaRPr lang="en-US" i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0" y="692696"/>
            <a:ext cx="9144000" cy="64633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By checking for “Ground </a:t>
            </a:r>
            <a:r>
              <a:rPr lang="en-US" i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Based Interferometry </a:t>
            </a: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SAR” on Scopus database, several papers were published by Italian researchers in the last </a:t>
            </a:r>
            <a:r>
              <a:rPr lang="en-US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decade.</a:t>
            </a:r>
            <a:endParaRPr lang="it-IT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452" y="909320"/>
            <a:ext cx="8907096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0" y="404664"/>
            <a:ext cx="5436096" cy="43204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OUTPUTS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0" y="6309320"/>
            <a:ext cx="9144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sz="15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0" y="6331386"/>
            <a:ext cx="9144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Displacement map superimposed on a photo of a monitored slope and displacement time series of some pixels. (</a:t>
            </a:r>
            <a:r>
              <a:rPr lang="en-US" sz="1500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Mazzanti</a:t>
            </a:r>
            <a:r>
              <a:rPr lang="en-US" sz="15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2011</a:t>
            </a:r>
            <a:r>
              <a:rPr lang="en-US" sz="1500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)</a:t>
            </a:r>
            <a:endParaRPr lang="it-IT" sz="1500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1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0" r="16910"/>
          <a:stretch/>
        </p:blipFill>
        <p:spPr>
          <a:xfrm>
            <a:off x="1080120" y="4509120"/>
            <a:ext cx="5652120" cy="2340000"/>
          </a:xfrm>
          <a:prstGeom prst="rect">
            <a:avLst/>
          </a:prstGeom>
          <a:ln>
            <a:noFill/>
          </a:ln>
        </p:spPr>
      </p:pic>
      <p:pic>
        <p:nvPicPr>
          <p:cNvPr id="13" name="Immagine 12" descr="Immagine15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640" r="1185"/>
          <a:stretch/>
        </p:blipFill>
        <p:spPr>
          <a:xfrm>
            <a:off x="6804248" y="4869160"/>
            <a:ext cx="992683" cy="2340000"/>
          </a:xfrm>
          <a:prstGeom prst="rect">
            <a:avLst/>
          </a:prstGeom>
          <a:ln>
            <a:noFill/>
          </a:ln>
        </p:spPr>
      </p:pic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0" name="Picture 3" descr="C:\Users\Klaus\SkyDrive\Studium\Master Thesis\Figures\ingelsberg_gesamt_fotovergleich._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837112"/>
            <a:ext cx="6491435" cy="3600000"/>
          </a:xfrm>
          <a:prstGeom prst="rect">
            <a:avLst/>
          </a:prstGeom>
          <a:noFill/>
        </p:spPr>
      </p:pic>
      <p:sp>
        <p:nvSpPr>
          <p:cNvPr id="11" name="Rettangolo 10"/>
          <p:cNvSpPr/>
          <p:nvPr/>
        </p:nvSpPr>
        <p:spPr>
          <a:xfrm>
            <a:off x="-72008" y="836712"/>
            <a:ext cx="190770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solidFill>
                  <a:schemeClr val="bg1"/>
                </a:solidFill>
                <a:latin typeface="Calibri" pitchFamily="34" charset="0"/>
              </a:rPr>
              <a:t>(Romeo et al., 2014)</a:t>
            </a:r>
            <a:endParaRPr lang="it-IT" sz="15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>
          <a:xfrm>
            <a:off x="0" y="404664"/>
            <a:ext cx="5436096" cy="43204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OUTPUTS – The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Ingelsberg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Landslide (Austria)</a:t>
            </a:r>
            <a:endParaRPr kumimoji="0" lang="it-IT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232" y="671305"/>
            <a:ext cx="2340000" cy="2325647"/>
          </a:xfrm>
          <a:prstGeom prst="rect">
            <a:avLst/>
          </a:prstGeom>
        </p:spPr>
      </p:pic>
      <p:pic>
        <p:nvPicPr>
          <p:cNvPr id="12" name="Picture 2" descr="fi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504" y="3068960"/>
            <a:ext cx="2520000" cy="172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ttangolo 13"/>
          <p:cNvSpPr/>
          <p:nvPr/>
        </p:nvSpPr>
        <p:spPr>
          <a:xfrm rot="1413136">
            <a:off x="8137457" y="1363669"/>
            <a:ext cx="8867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green </a:t>
            </a:r>
            <a:r>
              <a:rPr lang="it-IT" sz="1000" dirty="0" err="1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schists</a:t>
            </a:r>
            <a:r>
              <a:rPr lang="it-IT" sz="10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814954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436096" cy="432048"/>
          </a:xfrm>
        </p:spPr>
        <p:txBody>
          <a:bodyPr>
            <a:normAutofit/>
          </a:bodyPr>
          <a:lstStyle/>
          <a:p>
            <a:pPr algn="just"/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PROS AND CONS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0" y="981883"/>
            <a:ext cx="457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Main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advantages</a:t>
            </a:r>
          </a:p>
          <a:p>
            <a:pPr algn="just"/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Widespread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monitoring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images instead of single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points);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High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temporal resolution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(few minutes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Up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to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0,1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mm displacement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accuracy;</a:t>
            </a:r>
            <a:endParaRPr 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Effective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under any weather and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lighting conditions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;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Fully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remote monitoring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(targets or sensors in the monitoring area are not required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Long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range operability (up to several km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); 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Fully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automatic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acquisition;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Suitable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for real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time - early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warning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monitoring.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716017" y="981883"/>
            <a:ext cx="44279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Main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limitations</a:t>
            </a:r>
          </a:p>
          <a:p>
            <a:pPr algn="just"/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Surface monitoring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Limited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cone of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view; 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Displacement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monitoring along the Line of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Sight;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Phase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ambiguity in case of discontinuous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monitoring.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Non user-friendly 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software for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analysis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(complicated interface)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9" name="Connettore 1 8"/>
          <p:cNvCxnSpPr/>
          <p:nvPr/>
        </p:nvCxnSpPr>
        <p:spPr>
          <a:xfrm>
            <a:off x="4572000" y="1556792"/>
            <a:ext cx="0" cy="475252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magin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8408" y="764784"/>
            <a:ext cx="1667185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205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436096" cy="432048"/>
          </a:xfrm>
        </p:spPr>
        <p:txBody>
          <a:bodyPr>
            <a:normAutofit/>
          </a:bodyPr>
          <a:lstStyle/>
          <a:p>
            <a:pPr algn="just"/>
            <a:r>
              <a:rPr lang="it-IT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OPEN PROBLEMS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– RELIABILITY OF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GBInSAR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0" y="6341258"/>
            <a:ext cx="63850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Displacement trends of extensometers and radar data for different events monitored on </a:t>
            </a:r>
            <a:r>
              <a:rPr lang="en-US" sz="1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Ingelsberg</a:t>
            </a:r>
            <a:endParaRPr lang="en-US" sz="10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algn="ctr"/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(Bad </a:t>
            </a:r>
            <a:r>
              <a:rPr lang="en-US" sz="1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Hofgastein</a:t>
            </a:r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Austria)</a:t>
            </a:r>
          </a:p>
        </p:txBody>
      </p:sp>
      <p:sp>
        <p:nvSpPr>
          <p:cNvPr id="10" name="Rettangolo 9"/>
          <p:cNvSpPr/>
          <p:nvPr/>
        </p:nvSpPr>
        <p:spPr>
          <a:xfrm>
            <a:off x="0" y="849486"/>
            <a:ext cx="63850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Despite in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the last decade the use of these technologies are increased, depth analyses on the reliability of the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GBInSAR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measurements are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lacking.</a:t>
            </a:r>
            <a:endParaRPr lang="it-IT" dirty="0"/>
          </a:p>
        </p:txBody>
      </p:sp>
      <p:pic>
        <p:nvPicPr>
          <p:cNvPr id="7" name="Immagine 6" descr="Immagine3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434"/>
          <a:stretch>
            <a:fillRect/>
          </a:stretch>
        </p:blipFill>
        <p:spPr>
          <a:xfrm>
            <a:off x="0" y="1724089"/>
            <a:ext cx="6385095" cy="468000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557624" y="4221088"/>
            <a:ext cx="54185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 pitchFamily="34" charset="0"/>
              </a:rPr>
              <a:t>Surface displacements (</a:t>
            </a:r>
            <a:r>
              <a:rPr lang="en-US" b="1" dirty="0" err="1" smtClean="0">
                <a:solidFill>
                  <a:srgbClr val="FF0000"/>
                </a:solidFill>
                <a:latin typeface="Calibri" pitchFamily="34" charset="0"/>
              </a:rPr>
              <a:t>GBInSAR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</a:rPr>
              <a:t>)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237" t="10335" r="7560" b="48189"/>
          <a:stretch>
            <a:fillRect/>
          </a:stretch>
        </p:blipFill>
        <p:spPr bwMode="auto">
          <a:xfrm>
            <a:off x="6516216" y="4114929"/>
            <a:ext cx="2520000" cy="233840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2" name="Immagine 11" descr="Immagine50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692696"/>
            <a:ext cx="2520000" cy="31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ttangolo 12"/>
          <p:cNvSpPr/>
          <p:nvPr/>
        </p:nvSpPr>
        <p:spPr>
          <a:xfrm>
            <a:off x="6516216" y="3797696"/>
            <a:ext cx="25200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Extensometer in </a:t>
            </a:r>
            <a:r>
              <a:rPr lang="en-US" sz="1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Ingelsberg</a:t>
            </a:r>
            <a:endParaRPr lang="en-US" sz="10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cxnSp>
        <p:nvCxnSpPr>
          <p:cNvPr id="14" name="Connettore 2 13"/>
          <p:cNvCxnSpPr/>
          <p:nvPr/>
        </p:nvCxnSpPr>
        <p:spPr>
          <a:xfrm flipH="1">
            <a:off x="5724128" y="5365943"/>
            <a:ext cx="1224136" cy="295305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tangolo 14"/>
          <p:cNvSpPr/>
          <p:nvPr/>
        </p:nvSpPr>
        <p:spPr>
          <a:xfrm>
            <a:off x="6434669" y="4978043"/>
            <a:ext cx="101765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b="1" dirty="0" smtClean="0">
                <a:solidFill>
                  <a:srgbClr val="0070C0"/>
                </a:solidFill>
                <a:latin typeface="Calibri" pitchFamily="34" charset="0"/>
              </a:rPr>
              <a:t>Head Area</a:t>
            </a:r>
            <a:endParaRPr lang="it-IT" sz="1500" b="1" dirty="0">
              <a:solidFill>
                <a:srgbClr val="0070C0"/>
              </a:solidFill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5605542" y="1825358"/>
            <a:ext cx="37061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F5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5605542" y="3018999"/>
            <a:ext cx="37061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" b="1" dirty="0" smtClean="0">
                <a:solidFill>
                  <a:srgbClr val="92D050"/>
                </a:solidFill>
                <a:latin typeface="Calibri" panose="020F0502020204030204" pitchFamily="34" charset="0"/>
              </a:rPr>
              <a:t>F2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5605542" y="3380730"/>
            <a:ext cx="37061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F4</a:t>
            </a:r>
          </a:p>
        </p:txBody>
      </p:sp>
      <p:sp>
        <p:nvSpPr>
          <p:cNvPr id="22" name="CasellaDiTesto 21"/>
          <p:cNvSpPr txBox="1"/>
          <p:nvPr/>
        </p:nvSpPr>
        <p:spPr>
          <a:xfrm>
            <a:off x="5595645" y="2539137"/>
            <a:ext cx="37061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" b="1" dirty="0" smtClean="0">
                <a:solidFill>
                  <a:srgbClr val="C00000"/>
                </a:solidFill>
                <a:latin typeface="Calibri" panose="020F0502020204030204" pitchFamily="34" charset="0"/>
              </a:rPr>
              <a:t>F1</a:t>
            </a:r>
          </a:p>
        </p:txBody>
      </p:sp>
      <p:pic>
        <p:nvPicPr>
          <p:cNvPr id="30" name="Immagine 29" descr="Immagine31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624" y="1880848"/>
            <a:ext cx="630000" cy="180000"/>
          </a:xfrm>
          <a:prstGeom prst="rect">
            <a:avLst/>
          </a:prstGeom>
        </p:spPr>
      </p:pic>
      <p:sp>
        <p:nvSpPr>
          <p:cNvPr id="31" name="Rettangolo 30"/>
          <p:cNvSpPr/>
          <p:nvPr/>
        </p:nvSpPr>
        <p:spPr>
          <a:xfrm>
            <a:off x="6516216" y="6518071"/>
            <a:ext cx="2520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Map of extensometers in </a:t>
            </a:r>
            <a:r>
              <a:rPr lang="en-US" sz="10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Ingelsberg</a:t>
            </a:r>
            <a:endParaRPr lang="en-US" sz="10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557624" y="1756790"/>
            <a:ext cx="5408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 pitchFamily="34" charset="0"/>
              </a:rPr>
              <a:t> Displacements in depth (Extensometers)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124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404664"/>
            <a:ext cx="5436096" cy="432048"/>
          </a:xfrm>
        </p:spPr>
        <p:txBody>
          <a:bodyPr>
            <a:normAutofit/>
          </a:bodyPr>
          <a:lstStyle/>
          <a:p>
            <a:pPr algn="just"/>
            <a:r>
              <a:rPr lang="it-IT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OPEN PROBLEMS </a:t>
            </a:r>
            <a:r>
              <a:rPr lang="it-IT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– LANDSLIDE FAILURE FORECAST</a:t>
            </a:r>
            <a:endParaRPr lang="it-IT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6948264" y="-36676"/>
            <a:ext cx="19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Perugia, 13</a:t>
            </a:r>
            <a:r>
              <a:rPr lang="en-US" sz="1200" baseline="30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th</a:t>
            </a: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February, 2015</a:t>
            </a:r>
            <a:endParaRPr lang="it-IT" sz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0" y="980728"/>
            <a:ext cx="9144000" cy="64633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algn="just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Landslides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forecasting based on displacement measurement data was introduced by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Saito (1980), and developed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by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Voight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(1989, 1990)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and </a:t>
            </a:r>
            <a:r>
              <a:rPr lang="en-US" dirty="0" err="1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Fukuzono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(1990).</a:t>
            </a:r>
            <a:endParaRPr lang="it-IT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803" y="2613269"/>
            <a:ext cx="4320000" cy="3613358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5011450" y="6211669"/>
            <a:ext cx="4132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Typical figures of the </a:t>
            </a:r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changes of 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the </a:t>
            </a:r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inverse number of 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velocity of </a:t>
            </a:r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surface displacement </a:t>
            </a:r>
            <a:r>
              <a:rPr lang="en-US" sz="12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just before the </a:t>
            </a:r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failure </a:t>
            </a:r>
          </a:p>
          <a:p>
            <a:pPr algn="ctr"/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</a:t>
            </a:r>
            <a:r>
              <a:rPr lang="en-US" sz="1200" b="1" dirty="0" err="1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Fukuzono</a:t>
            </a:r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, 1990)</a:t>
            </a:r>
            <a:endParaRPr lang="it-IT" sz="1200" dirty="0"/>
          </a:p>
        </p:txBody>
      </p:sp>
      <p:grpSp>
        <p:nvGrpSpPr>
          <p:cNvPr id="12" name="Gruppo 11"/>
          <p:cNvGrpSpPr/>
          <p:nvPr/>
        </p:nvGrpSpPr>
        <p:grpSpPr>
          <a:xfrm>
            <a:off x="5011450" y="1740878"/>
            <a:ext cx="4036734" cy="868323"/>
            <a:chOff x="5760640" y="692696"/>
            <a:chExt cx="3884740" cy="868323"/>
          </a:xfrm>
        </p:grpSpPr>
        <p:sp>
          <p:nvSpPr>
            <p:cNvPr id="13" name="Rettangolo arrotondato 12"/>
            <p:cNvSpPr/>
            <p:nvPr/>
          </p:nvSpPr>
          <p:spPr>
            <a:xfrm>
              <a:off x="5760640" y="692696"/>
              <a:ext cx="3884740" cy="868323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it-IT" sz="1500" dirty="0" smtClean="0">
                <a:latin typeface="Calibri" pitchFamily="34" charset="0"/>
              </a:endParaRPr>
            </a:p>
            <a:p>
              <a:r>
                <a:rPr lang="it-IT" sz="1500" dirty="0" smtClean="0">
                  <a:latin typeface="Calibri" pitchFamily="34" charset="0"/>
                </a:rPr>
                <a:t>          INVERSE VELOCITY</a:t>
              </a:r>
              <a:endParaRPr lang="it-IT" sz="1500" dirty="0">
                <a:latin typeface="Calibri" pitchFamily="34" charset="0"/>
              </a:endParaRPr>
            </a:p>
            <a:p>
              <a:endParaRPr lang="it-IT" sz="1500" dirty="0" smtClean="0">
                <a:latin typeface="Calibri" pitchFamily="34" charset="0"/>
              </a:endParaRPr>
            </a:p>
          </p:txBody>
        </p:sp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78901" y="886144"/>
              <a:ext cx="936104" cy="481425"/>
            </a:xfrm>
            <a:prstGeom prst="rect">
              <a:avLst/>
            </a:prstGeom>
            <a:noFill/>
          </p:spPr>
        </p:pic>
      </p:grpSp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8184" y="2889000"/>
            <a:ext cx="2820000" cy="540000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276872"/>
            <a:ext cx="4320000" cy="3922759"/>
          </a:xfrm>
          <a:prstGeom prst="rect">
            <a:avLst/>
          </a:prstGeom>
        </p:spPr>
      </p:pic>
      <p:sp>
        <p:nvSpPr>
          <p:cNvPr id="16" name="Rettangolo 15"/>
          <p:cNvSpPr/>
          <p:nvPr/>
        </p:nvSpPr>
        <p:spPr>
          <a:xfrm>
            <a:off x="125197" y="6396335"/>
            <a:ext cx="4132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Cinematic landslide evolution </a:t>
            </a:r>
          </a:p>
          <a:p>
            <a:pPr algn="ctr"/>
            <a:r>
              <a:rPr lang="en-US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(modified by Pellegrino et al., 1992)</a:t>
            </a:r>
            <a:endParaRPr lang="it-IT" sz="1200" dirty="0"/>
          </a:p>
        </p:txBody>
      </p:sp>
      <p:sp>
        <p:nvSpPr>
          <p:cNvPr id="17" name="Rettangolo 16"/>
          <p:cNvSpPr/>
          <p:nvPr/>
        </p:nvSpPr>
        <p:spPr>
          <a:xfrm>
            <a:off x="2987257" y="6058163"/>
            <a:ext cx="72064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b="1" dirty="0" smtClean="0">
                <a:solidFill>
                  <a:srgbClr val="FF0000"/>
                </a:solidFill>
                <a:latin typeface="Calibri" pitchFamily="34" charset="0"/>
              </a:rPr>
              <a:t>Failure</a:t>
            </a:r>
            <a:endParaRPr lang="it-IT" sz="1500" b="1" dirty="0">
              <a:solidFill>
                <a:srgbClr val="FF0000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3649249" y="3684822"/>
            <a:ext cx="99475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b="1" dirty="0" smtClean="0">
                <a:latin typeface="Calibri" pitchFamily="34" charset="0"/>
              </a:rPr>
              <a:t>No Failure</a:t>
            </a:r>
            <a:endParaRPr lang="it-IT" sz="1500" b="1" dirty="0"/>
          </a:p>
        </p:txBody>
      </p:sp>
      <p:cxnSp>
        <p:nvCxnSpPr>
          <p:cNvPr id="10" name="Connettore 1 9"/>
          <p:cNvCxnSpPr/>
          <p:nvPr/>
        </p:nvCxnSpPr>
        <p:spPr>
          <a:xfrm flipH="1">
            <a:off x="2987257" y="2708920"/>
            <a:ext cx="567" cy="33492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6" y="2564904"/>
            <a:ext cx="72000" cy="1296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629826" y="3681899"/>
            <a:ext cx="15616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" b="1" dirty="0" err="1" smtClean="0">
                <a:solidFill>
                  <a:schemeClr val="accent1"/>
                </a:solidFill>
                <a:latin typeface="Calibri" panose="020F0502020204030204" pitchFamily="34" charset="0"/>
              </a:rPr>
              <a:t>Triggering</a:t>
            </a:r>
            <a:r>
              <a:rPr lang="it-IT" sz="15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 </a:t>
            </a:r>
            <a:r>
              <a:rPr lang="it-IT" sz="1500" b="1" dirty="0" err="1" smtClean="0">
                <a:solidFill>
                  <a:schemeClr val="accent1"/>
                </a:solidFill>
                <a:latin typeface="Calibri" panose="020F0502020204030204" pitchFamily="34" charset="0"/>
              </a:rPr>
              <a:t>factors</a:t>
            </a:r>
            <a:endParaRPr lang="it-IT" sz="15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cxnSp>
        <p:nvCxnSpPr>
          <p:cNvPr id="9" name="Connettore 2 8"/>
          <p:cNvCxnSpPr/>
          <p:nvPr/>
        </p:nvCxnSpPr>
        <p:spPr>
          <a:xfrm flipV="1">
            <a:off x="1331640" y="3386415"/>
            <a:ext cx="0" cy="33061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8865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monto">
  <a:themeElements>
    <a:clrScheme name="Tramont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Tramont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amont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9077</TotalTime>
  <Words>1114</Words>
  <Application>Microsoft Office PowerPoint</Application>
  <PresentationFormat>Presentazione su schermo (4:3)</PresentationFormat>
  <Paragraphs>178</Paragraphs>
  <Slides>14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2" baseType="lpstr">
      <vt:lpstr>Arial</vt:lpstr>
      <vt:lpstr>Calibri</vt:lpstr>
      <vt:lpstr>Georgia</vt:lpstr>
      <vt:lpstr>Times New Roman</vt:lpstr>
      <vt:lpstr>Trebuchet MS</vt:lpstr>
      <vt:lpstr>Wingdings</vt:lpstr>
      <vt:lpstr>Wingdings 2</vt:lpstr>
      <vt:lpstr>Tramonto</vt:lpstr>
      <vt:lpstr>UNIVERSITY OF PERUGIA DEPARTMENT OF PHYSICS AND GEOLOGY PhD course in Science and Technology for Physics and Geology</vt:lpstr>
      <vt:lpstr>INTRODUCTION</vt:lpstr>
      <vt:lpstr>GBInSAR EQUIPMENT</vt:lpstr>
      <vt:lpstr>Presentazione standard di PowerPoint</vt:lpstr>
      <vt:lpstr>Presentazione standard di PowerPoint</vt:lpstr>
      <vt:lpstr>Presentazione standard di PowerPoint</vt:lpstr>
      <vt:lpstr>PROS AND CONS</vt:lpstr>
      <vt:lpstr>OPEN PROBLEMS – RELIABILITY OF GBInSAR</vt:lpstr>
      <vt:lpstr>OPEN PROBLEMS – LANDSLIDE FAILURE FORECAST</vt:lpstr>
      <vt:lpstr>OPEN PROBLEMS – THE INFLUENCE OF SNOW COVER</vt:lpstr>
      <vt:lpstr>POTENTIAL EXTERNAL PARTNERS OF THE PROJECT</vt:lpstr>
      <vt:lpstr>Presentazione standard di PowerPoint</vt:lpstr>
      <vt:lpstr>Presentazione standard di PowerPoint</vt:lpstr>
      <vt:lpstr>THANKS FOR YOUR ATTENTION!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valeria</dc:creator>
  <cp:lastModifiedBy>Saverio Romeo</cp:lastModifiedBy>
  <cp:revision>319</cp:revision>
  <dcterms:created xsi:type="dcterms:W3CDTF">2014-05-07T15:15:32Z</dcterms:created>
  <dcterms:modified xsi:type="dcterms:W3CDTF">2015-02-12T22:10:58Z</dcterms:modified>
</cp:coreProperties>
</file>